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Figtree"/>
      <p:regular r:id="rId45"/>
      <p:bold r:id="rId46"/>
      <p:italic r:id="rId47"/>
      <p:boldItalic r:id="rId48"/>
    </p:embeddedFont>
    <p:embeddedFont>
      <p:font typeface="Figtree Medium"/>
      <p:regular r:id="rId49"/>
      <p:bold r:id="rId50"/>
      <p:italic r:id="rId51"/>
      <p:boldItalic r:id="rId52"/>
    </p:embeddedFont>
    <p:embeddedFont>
      <p:font typeface="Figtree Black"/>
      <p:bold r:id="rId53"/>
      <p:boldItalic r:id="rId54"/>
    </p:embeddedFont>
    <p:embeddedFont>
      <p:font typeface="Hanken Grotesk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Nanum Gothic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080C93-A9EE-4A89-AFD8-9D7D67AE8333}">
  <a:tblStyle styleId="{02080C93-A9EE-4A89-AFD8-9D7D67AE83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Figtree-bold.fntdata"/><Relationship Id="rId45" Type="http://schemas.openxmlformats.org/officeDocument/2006/relationships/font" Target="fonts/Figtre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gtree-boldItalic.fntdata"/><Relationship Id="rId47" Type="http://schemas.openxmlformats.org/officeDocument/2006/relationships/font" Target="fonts/Figtree-italic.fntdata"/><Relationship Id="rId49" Type="http://schemas.openxmlformats.org/officeDocument/2006/relationships/font" Target="fonts/Figtree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64" Type="http://schemas.openxmlformats.org/officeDocument/2006/relationships/font" Target="fonts/NanumGothic-bold.fntdata"/><Relationship Id="rId63" Type="http://schemas.openxmlformats.org/officeDocument/2006/relationships/font" Target="fonts/NanumGothic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gtreeMedium-italic.fntdata"/><Relationship Id="rId50" Type="http://schemas.openxmlformats.org/officeDocument/2006/relationships/font" Target="fonts/FigtreeMedium-bold.fntdata"/><Relationship Id="rId53" Type="http://schemas.openxmlformats.org/officeDocument/2006/relationships/font" Target="fonts/FigtreeBlack-bold.fntdata"/><Relationship Id="rId52" Type="http://schemas.openxmlformats.org/officeDocument/2006/relationships/font" Target="fonts/Figtree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HankenGrotesk-regular.fntdata"/><Relationship Id="rId10" Type="http://schemas.openxmlformats.org/officeDocument/2006/relationships/slide" Target="slides/slide5.xml"/><Relationship Id="rId54" Type="http://schemas.openxmlformats.org/officeDocument/2006/relationships/font" Target="fonts/FigtreeBlack-boldItalic.fntdata"/><Relationship Id="rId13" Type="http://schemas.openxmlformats.org/officeDocument/2006/relationships/slide" Target="slides/slide8.xml"/><Relationship Id="rId57" Type="http://schemas.openxmlformats.org/officeDocument/2006/relationships/font" Target="fonts/HankenGrotesk-italic.fntdata"/><Relationship Id="rId12" Type="http://schemas.openxmlformats.org/officeDocument/2006/relationships/slide" Target="slides/slide7.xml"/><Relationship Id="rId56" Type="http://schemas.openxmlformats.org/officeDocument/2006/relationships/font" Target="fonts/HankenGrotesk-bold.fntdata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font" Target="fonts/HankenGrotesk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68ca7ef4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68ca7ef4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82fd33ef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682fd33ef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82fd33ef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682fd33ef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82fd33ef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682fd33ef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682fd33e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682fd33e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82fd33ef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682fd33ef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82fd33ef0_1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682fd33ef0_1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82fd33ef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682fd33ef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82fd33ef0_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682fd33ef0_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682fd33ef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682fd33ef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82fd33e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682fd33e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82fd33ef0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682fd33ef0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682fd33ef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682fd33ef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682fd33ef0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682fd33ef0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82fd33ef0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682fd33ef0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dd46dd1d6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dd46dd1d6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82fd33ef0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682fd33ef0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82fd33ef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682fd33ef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82fd33ef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682fd33e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682fd33ef0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682fd33ef0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82fd33ef0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82fd33ef0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682fd33ef0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682fd33ef0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68bdccc6f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68bdccc6f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82fd33ef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682fd33ef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682fd33ef0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682fd33ef0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73fa61a7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b73fa61a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682fd33ef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682fd33ef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682fd33ef0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682fd33ef0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682fd33ef0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682fd33ef0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d9256fe6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ed9256fe6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1b1a71d3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1b1a71d3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682fd33ef0_1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682fd33ef0_1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161ca7da6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161ca7da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82fd33ef0_1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82fd33ef0_1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82fd33ef0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682fd33ef0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61ca7da6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161ca7da6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3f6155f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3f6155f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82fd33e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682fd33e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82fd33ef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82fd33ef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" name="Google Shape;94;p13"/>
          <p:cNvSpPr txBox="1"/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subTitle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3" type="subTitle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5" type="title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6" type="title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7" type="title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8" type="title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9" type="subTitle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3" type="subTitle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14" type="title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hasCustomPrompt="1" idx="15" type="title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16" type="subTitle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7" type="subTitle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8" type="subTitle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9" type="subTitle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20" type="subTitle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21" type="subTitle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" name="Google Shape;119;p14"/>
          <p:cNvSpPr txBox="1"/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15"/>
          <p:cNvSpPr txBox="1"/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" type="subTitle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/>
          <p:nvPr>
            <p:ph idx="2" type="pic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" name="Google Shape;135;p16"/>
          <p:cNvSpPr txBox="1"/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" name="Google Shape;143;p17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" name="Google Shape;151;p18"/>
          <p:cNvSpPr txBox="1"/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" type="subTitle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" type="subTitle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2" type="subTitle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3" type="subTitle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4" type="subTitle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5" type="subTitle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6" type="subTitle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" name="Google Shape;176;p20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3" type="subTitle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4" type="subTitle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5" type="subTitle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6" type="subTitle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9" name="Google Shape;18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2" type="subTitle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idx="3" type="subTitle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4" type="subTitle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idx="5" type="subTitle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5" name="Google Shape;195;p21"/>
          <p:cNvSpPr txBox="1"/>
          <p:nvPr>
            <p:ph idx="6" type="subTitle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2" name="Google Shape;20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subTitle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3" type="subTitle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2"/>
          <p:cNvSpPr txBox="1"/>
          <p:nvPr>
            <p:ph idx="4" type="subTitle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5" type="subTitle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8" name="Google Shape;208;p22"/>
          <p:cNvSpPr txBox="1"/>
          <p:nvPr>
            <p:ph idx="6" type="subTitle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7" type="subTitle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8" type="subTitle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2" type="subTitle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3" type="subTitle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4" type="subTitle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5" type="subTitle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3"/>
          <p:cNvSpPr txBox="1"/>
          <p:nvPr>
            <p:ph idx="6" type="subTitle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3"/>
          <p:cNvSpPr txBox="1"/>
          <p:nvPr>
            <p:ph idx="7" type="subTitle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8" type="subTitle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9" type="subTitle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13" type="subTitle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14" type="subTitle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15" type="subTitle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7" name="Google Shape;237;p24"/>
          <p:cNvSpPr txBox="1"/>
          <p:nvPr>
            <p:ph hasCustomPrompt="1"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/>
          <p:nvPr>
            <p:ph idx="1" type="subTitle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hasCustomPrompt="1" idx="2" type="title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/>
          <p:nvPr>
            <p:ph idx="3" type="subTitle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hasCustomPrompt="1" idx="4" type="title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/>
          <p:nvPr>
            <p:ph idx="5" type="subTitle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" name="Google Shape;249;p25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" name="Google Shape;256;p26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3" name="Google Shape;263;p27"/>
          <p:cNvSpPr txBox="1"/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1" type="subTitle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2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8"/>
          <p:cNvSpPr txBox="1"/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9"/>
          <p:cNvSpPr txBox="1"/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/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chickengak/nzmrhj.g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hyperlink" Target="https://www.tandfonline.com/doi/abs/10.1080/00031305.1994.10476030" TargetMode="External"/><Relationship Id="rId5" Type="http://schemas.openxmlformats.org/officeDocument/2006/relationships/hyperlink" Target="https://www.tandfonline.com/doi/abs/10.1080/00031305.1994.10476030" TargetMode="External"/><Relationship Id="rId6" Type="http://schemas.openxmlformats.org/officeDocument/2006/relationships/hyperlink" Target="https://www.tandfonline.com/doi/abs/10.1080/00031305.1994.10476030" TargetMode="External"/><Relationship Id="rId7" Type="http://schemas.openxmlformats.org/officeDocument/2006/relationships/hyperlink" Target="https://www.tandfonline.com/doi/abs/10.1080/00031305.1994.10476030" TargetMode="External"/><Relationship Id="rId8" Type="http://schemas.openxmlformats.org/officeDocument/2006/relationships/hyperlink" Target="https://www.tandfonline.com/doi/abs/10.1080/00031305.1994.1047603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dbpia.co.kr/Journal/articleDetail?nodeId=NODE10775910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hyperlink" Target="https://www.dbpia.co.kr/Journal/articleDetail?nodeId=NODE10775910" TargetMode="External"/><Relationship Id="rId5" Type="http://schemas.openxmlformats.org/officeDocument/2006/relationships/hyperlink" Target="https://www.dbpia.co.kr/Journal/articleDetail?nodeId=NODE10775910" TargetMode="External"/><Relationship Id="rId6" Type="http://schemas.openxmlformats.org/officeDocument/2006/relationships/hyperlink" Target="https://www.dbpia.co.kr/Journal/articleDetail?nodeId=NODE10775910" TargetMode="External"/><Relationship Id="rId7" Type="http://schemas.openxmlformats.org/officeDocument/2006/relationships/hyperlink" Target="https://www.dbpia.co.kr/Journal/articleDetail?nodeId=NODE10775910" TargetMode="External"/><Relationship Id="rId8" Type="http://schemas.openxmlformats.org/officeDocument/2006/relationships/hyperlink" Target="https://www.dbpia.co.kr/Journal/articleDetail?nodeId=NODE10775910" TargetMode="External"/><Relationship Id="rId11" Type="http://schemas.openxmlformats.org/officeDocument/2006/relationships/hyperlink" Target="https://www.dbpia.co.kr/journal/articleDetail?nodeId=NODE02281233&amp;language=ko_KR&amp;hasTopBanner=true" TargetMode="External"/><Relationship Id="rId10" Type="http://schemas.openxmlformats.org/officeDocument/2006/relationships/hyperlink" Target="https://www.dbpia.co.kr/journal/articleDetail?nodeId=NODE02281233&amp;language=ko_KR&amp;hasTopBanner=true" TargetMode="External"/><Relationship Id="rId13" Type="http://schemas.openxmlformats.org/officeDocument/2006/relationships/hyperlink" Target="https://www.dbpia.co.kr/journal/articleDetail?nodeId=NODE02281233&amp;language=ko_KR&amp;hasTopBanner=true" TargetMode="External"/><Relationship Id="rId12" Type="http://schemas.openxmlformats.org/officeDocument/2006/relationships/hyperlink" Target="https://www.dbpia.co.kr/journal/articleDetail?nodeId=NODE02281233&amp;language=ko_KR&amp;hasTopBanner=true" TargetMode="External"/><Relationship Id="rId15" Type="http://schemas.openxmlformats.org/officeDocument/2006/relationships/hyperlink" Target="https://doi.org/10.1111/1540-6229.12209" TargetMode="External"/><Relationship Id="rId14" Type="http://schemas.openxmlformats.org/officeDocument/2006/relationships/hyperlink" Target="https://www.dbpia.co.kr/journal/articleDetail?nodeId=NODE02281233&amp;language=ko_KR&amp;hasTopBanner=true" TargetMode="External"/><Relationship Id="rId17" Type="http://schemas.openxmlformats.org/officeDocument/2006/relationships/hyperlink" Target="https://doi.org/10.1111/1540-6229.12209" TargetMode="External"/><Relationship Id="rId16" Type="http://schemas.openxmlformats.org/officeDocument/2006/relationships/hyperlink" Target="https://doi.org/10.1111/1540-6229.12209" TargetMode="External"/><Relationship Id="rId19" Type="http://schemas.openxmlformats.org/officeDocument/2006/relationships/hyperlink" Target="https://doi.org/10.1111/1540-6229.12209" TargetMode="External"/><Relationship Id="rId18" Type="http://schemas.openxmlformats.org/officeDocument/2006/relationships/hyperlink" Target="https://doi.org/10.1111/1540-6229.12209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hyperlink" Target="https://www.dbpia.co.kr/Journal/articleDetail?nodeId=NODE11273892" TargetMode="External"/><Relationship Id="rId5" Type="http://schemas.openxmlformats.org/officeDocument/2006/relationships/hyperlink" Target="https://www.dbpia.co.kr/Journal/articleDetail?nodeId=NODE11273892" TargetMode="External"/><Relationship Id="rId6" Type="http://schemas.openxmlformats.org/officeDocument/2006/relationships/hyperlink" Target="https://www.dbpia.co.kr/Journal/articleDetail?nodeId=NODE11273892" TargetMode="External"/><Relationship Id="rId7" Type="http://schemas.openxmlformats.org/officeDocument/2006/relationships/hyperlink" Target="https://www.dbpia.co.kr/Journal/articleDetail?nodeId=NODE11273892" TargetMode="External"/><Relationship Id="rId8" Type="http://schemas.openxmlformats.org/officeDocument/2006/relationships/hyperlink" Target="https://www.dbpia.co.kr/Journal/articleDetail?nodeId=NODE11273892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hyperlink" Target="https://github.com/chickengak/nzmrhj.git" TargetMode="External"/><Relationship Id="rId5" Type="http://schemas.openxmlformats.org/officeDocument/2006/relationships/hyperlink" Target="https://github.com/chickengak/nzmrhj.g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hyperlink" Target="http://57.181.86.66:8000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-tT4cGCTWbgnKv5EA8Zp2VV1hsXBA_1D/view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://57.181.86.66:8000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tandfonline.com/doi/abs/10.1080/00031305.1994.10476030" TargetMode="External"/><Relationship Id="rId22" Type="http://schemas.openxmlformats.org/officeDocument/2006/relationships/hyperlink" Target="https://www.tandfonline.com/doi/abs/10.1080/00031305.1994.10476030" TargetMode="External"/><Relationship Id="rId21" Type="http://schemas.openxmlformats.org/officeDocument/2006/relationships/hyperlink" Target="https://www.tandfonline.com/doi/abs/10.1080/00031305.1994.10476030" TargetMode="External"/><Relationship Id="rId24" Type="http://schemas.openxmlformats.org/officeDocument/2006/relationships/hyperlink" Target="https://www.dbpia.co.kr/journal/articleDetail?nodeId=NODE02281233&amp;language=ko_KR&amp;hasTopBanner=true" TargetMode="External"/><Relationship Id="rId23" Type="http://schemas.openxmlformats.org/officeDocument/2006/relationships/hyperlink" Target="https://www.tandfonline.com/doi/abs/10.1080/00031305.1994.10476030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i.org/10.5351/KJAS.2020.33.5.603" TargetMode="External"/><Relationship Id="rId4" Type="http://schemas.openxmlformats.org/officeDocument/2006/relationships/hyperlink" Target="https://doi.org/10.5351/KJAS.2020.33.5.603" TargetMode="External"/><Relationship Id="rId9" Type="http://schemas.openxmlformats.org/officeDocument/2006/relationships/hyperlink" Target="https://doi.org/10.37407/kres.2022.40.1.121" TargetMode="External"/><Relationship Id="rId26" Type="http://schemas.openxmlformats.org/officeDocument/2006/relationships/hyperlink" Target="https://www.dbpia.co.kr/journal/articleDetail?nodeId=NODE02281233&amp;language=ko_KR&amp;hasTopBanner=true" TargetMode="External"/><Relationship Id="rId25" Type="http://schemas.openxmlformats.org/officeDocument/2006/relationships/hyperlink" Target="https://www.dbpia.co.kr/journal/articleDetail?nodeId=NODE02281233&amp;language=ko_KR&amp;hasTopBanner=true" TargetMode="External"/><Relationship Id="rId28" Type="http://schemas.openxmlformats.org/officeDocument/2006/relationships/hyperlink" Target="https://www.dbpia.co.kr/journal/articleDetail?nodeId=NODE02281233&amp;language=ko_KR&amp;hasTopBanner=true" TargetMode="External"/><Relationship Id="rId27" Type="http://schemas.openxmlformats.org/officeDocument/2006/relationships/hyperlink" Target="https://www.dbpia.co.kr/journal/articleDetail?nodeId=NODE02281233&amp;language=ko_KR&amp;hasTopBanner=true" TargetMode="External"/><Relationship Id="rId5" Type="http://schemas.openxmlformats.org/officeDocument/2006/relationships/hyperlink" Target="https://doi.org/10.5351/KJAS.2020.33.5.603" TargetMode="External"/><Relationship Id="rId6" Type="http://schemas.openxmlformats.org/officeDocument/2006/relationships/hyperlink" Target="https://doi.org/10.5351/KJAS.2020.33.5.603" TargetMode="External"/><Relationship Id="rId29" Type="http://schemas.openxmlformats.org/officeDocument/2006/relationships/hyperlink" Target="https://www.dbpia.co.kr/Journal/articleDetail?nodeId=NODE10775910" TargetMode="External"/><Relationship Id="rId7" Type="http://schemas.openxmlformats.org/officeDocument/2006/relationships/hyperlink" Target="https://doi.org/10.5351/KJAS.2020.33.5.603" TargetMode="External"/><Relationship Id="rId8" Type="http://schemas.openxmlformats.org/officeDocument/2006/relationships/hyperlink" Target="https://doi.org/10.37407/kres.2022.40.1.121" TargetMode="External"/><Relationship Id="rId31" Type="http://schemas.openxmlformats.org/officeDocument/2006/relationships/hyperlink" Target="https://www.dbpia.co.kr/Journal/articleDetail?nodeId=NODE10775910" TargetMode="External"/><Relationship Id="rId30" Type="http://schemas.openxmlformats.org/officeDocument/2006/relationships/hyperlink" Target="https://www.dbpia.co.kr/Journal/articleDetail?nodeId=NODE10775910" TargetMode="External"/><Relationship Id="rId11" Type="http://schemas.openxmlformats.org/officeDocument/2006/relationships/hyperlink" Target="https://doi.org/10.37407/kres.2022.40.1.5" TargetMode="External"/><Relationship Id="rId33" Type="http://schemas.openxmlformats.org/officeDocument/2006/relationships/hyperlink" Target="https://www.dbpia.co.kr/Journal/articleDetail?nodeId=NODE10775910" TargetMode="External"/><Relationship Id="rId10" Type="http://schemas.openxmlformats.org/officeDocument/2006/relationships/hyperlink" Target="https://doi.org/10.37407/kres.2022.40.1.121" TargetMode="External"/><Relationship Id="rId32" Type="http://schemas.openxmlformats.org/officeDocument/2006/relationships/hyperlink" Target="https://www.dbpia.co.kr/Journal/articleDetail?nodeId=NODE10775910" TargetMode="External"/><Relationship Id="rId13" Type="http://schemas.openxmlformats.org/officeDocument/2006/relationships/hyperlink" Target="https://doi.org/10.37407/kres.2022.40.1.5" TargetMode="External"/><Relationship Id="rId35" Type="http://schemas.openxmlformats.org/officeDocument/2006/relationships/hyperlink" Target="https://doi.org/10.1111/1540-6229.12209" TargetMode="External"/><Relationship Id="rId12" Type="http://schemas.openxmlformats.org/officeDocument/2006/relationships/hyperlink" Target="https://doi.org/10.37407/kres.2022.40.1.5" TargetMode="External"/><Relationship Id="rId34" Type="http://schemas.openxmlformats.org/officeDocument/2006/relationships/hyperlink" Target="https://doi.org/10.1111/1540-6229.12209" TargetMode="External"/><Relationship Id="rId15" Type="http://schemas.openxmlformats.org/officeDocument/2006/relationships/hyperlink" Target="https://www.dbpia.co.kr/Journal/articleDetail?nodeId=NODE11273892" TargetMode="External"/><Relationship Id="rId37" Type="http://schemas.openxmlformats.org/officeDocument/2006/relationships/hyperlink" Target="https://doi.org/10.1111/1540-6229.12209" TargetMode="External"/><Relationship Id="rId14" Type="http://schemas.openxmlformats.org/officeDocument/2006/relationships/hyperlink" Target="https://www.dbpia.co.kr/Journal/articleDetail?nodeId=NODE11273892" TargetMode="External"/><Relationship Id="rId36" Type="http://schemas.openxmlformats.org/officeDocument/2006/relationships/hyperlink" Target="https://doi.org/10.1111/1540-6229.12209" TargetMode="External"/><Relationship Id="rId17" Type="http://schemas.openxmlformats.org/officeDocument/2006/relationships/hyperlink" Target="https://www.dbpia.co.kr/Journal/articleDetail?nodeId=NODE11273892" TargetMode="External"/><Relationship Id="rId39" Type="http://schemas.openxmlformats.org/officeDocument/2006/relationships/hyperlink" Target="https://www.dbpia.co.kr/Journal/articleDetail?nodeId=NODE10775910" TargetMode="External"/><Relationship Id="rId16" Type="http://schemas.openxmlformats.org/officeDocument/2006/relationships/hyperlink" Target="https://www.dbpia.co.kr/Journal/articleDetail?nodeId=NODE11273892" TargetMode="External"/><Relationship Id="rId38" Type="http://schemas.openxmlformats.org/officeDocument/2006/relationships/hyperlink" Target="https://doi.org/10.1111/1540-6229.12209" TargetMode="External"/><Relationship Id="rId19" Type="http://schemas.openxmlformats.org/officeDocument/2006/relationships/hyperlink" Target="https://www.tandfonline.com/doi/abs/10.1080/00031305.1994.10476030" TargetMode="External"/><Relationship Id="rId18" Type="http://schemas.openxmlformats.org/officeDocument/2006/relationships/hyperlink" Target="https://www.dbpia.co.kr/Journal/articleDetail?nodeId=NODE11273892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chickengak/nzmrhj.git" TargetMode="External"/><Relationship Id="rId4" Type="http://schemas.openxmlformats.org/officeDocument/2006/relationships/hyperlink" Target="https://github.com/chickengak/nzmrhj.git" TargetMode="External"/><Relationship Id="rId5" Type="http://schemas.openxmlformats.org/officeDocument/2006/relationships/hyperlink" Target="https://github.com/chickengak/nzmrhj.gi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서울시 아파트 전세 예측</a:t>
            </a:r>
            <a:endParaRPr/>
          </a:p>
        </p:txBody>
      </p:sp>
      <p:sp>
        <p:nvSpPr>
          <p:cNvPr id="284" name="Google Shape;284;p30"/>
          <p:cNvSpPr txBox="1"/>
          <p:nvPr>
            <p:ph idx="1" type="subTitle"/>
          </p:nvPr>
        </p:nvSpPr>
        <p:spPr>
          <a:xfrm>
            <a:off x="1391125" y="3323863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gtree"/>
                <a:ea typeface="Figtree"/>
                <a:cs typeface="Figtree"/>
                <a:sym typeface="Figtree"/>
              </a:rPr>
              <a:t>       내집마련해조(nzmrhj)</a:t>
            </a:r>
            <a:endParaRPr b="1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5" name="Google Shape;285;p30"/>
          <p:cNvSpPr txBox="1"/>
          <p:nvPr>
            <p:ph idx="4294967295" type="title"/>
          </p:nvPr>
        </p:nvSpPr>
        <p:spPr>
          <a:xfrm>
            <a:off x="1256075" y="3297326"/>
            <a:ext cx="431100" cy="413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04</a:t>
            </a:r>
            <a:endParaRPr sz="15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759600" y="4060725"/>
            <a:ext cx="2297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GitHub 링크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이상치 처리: trans_floor</a:t>
            </a:r>
            <a:endParaRPr/>
          </a:p>
        </p:txBody>
      </p:sp>
      <p:pic>
        <p:nvPicPr>
          <p:cNvPr id="370" name="Google Shape;370;p39"/>
          <p:cNvPicPr preferRelativeResize="0"/>
          <p:nvPr/>
        </p:nvPicPr>
        <p:blipFill rotWithShape="1">
          <a:blip r:embed="rId3">
            <a:alphaModFix/>
          </a:blip>
          <a:srcRect b="0" l="0" r="14442" t="0"/>
          <a:stretch/>
        </p:blipFill>
        <p:spPr>
          <a:xfrm>
            <a:off x="820384" y="1156900"/>
            <a:ext cx="6068556" cy="28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/>
          <p:nvPr/>
        </p:nvSpPr>
        <p:spPr>
          <a:xfrm>
            <a:off x="4940633" y="1426612"/>
            <a:ext cx="711600" cy="2559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450" y="4182375"/>
            <a:ext cx="34004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00" y="1198288"/>
            <a:ext cx="7368398" cy="31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0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이상치 </a:t>
            </a:r>
            <a:r>
              <a:rPr lang="en"/>
              <a:t>처리: price</a:t>
            </a:r>
            <a:endParaRPr/>
          </a:p>
        </p:txBody>
      </p:sp>
      <p:sp>
        <p:nvSpPr>
          <p:cNvPr id="379" name="Google Shape;379;p40"/>
          <p:cNvSpPr/>
          <p:nvPr/>
        </p:nvSpPr>
        <p:spPr>
          <a:xfrm>
            <a:off x="5416100" y="1513800"/>
            <a:ext cx="711600" cy="2857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이상치 처리: price</a:t>
            </a:r>
            <a:endParaRPr/>
          </a:p>
        </p:txBody>
      </p:sp>
      <p:pic>
        <p:nvPicPr>
          <p:cNvPr id="385" name="Google Shape;385;p41"/>
          <p:cNvPicPr preferRelativeResize="0"/>
          <p:nvPr/>
        </p:nvPicPr>
        <p:blipFill rotWithShape="1">
          <a:blip r:embed="rId3">
            <a:alphaModFix/>
          </a:blip>
          <a:srcRect b="0" l="0" r="51828" t="0"/>
          <a:stretch/>
        </p:blipFill>
        <p:spPr>
          <a:xfrm>
            <a:off x="713225" y="1158625"/>
            <a:ext cx="3619499" cy="34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799" y="744988"/>
            <a:ext cx="382733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 txBox="1"/>
          <p:nvPr/>
        </p:nvSpPr>
        <p:spPr>
          <a:xfrm>
            <a:off x="713225" y="4565950"/>
            <a:ext cx="64026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5"/>
              </a:rPr>
              <a:t>Pukelsheim, F. (1994). The three sigma rule.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6"/>
              </a:rPr>
              <a:t>The American Statistician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7"/>
              </a:rPr>
              <a:t>,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8"/>
              </a:rPr>
              <a:t>48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9"/>
              </a:rPr>
              <a:t>(2), 88-91.</a:t>
            </a:r>
            <a:endParaRPr sz="9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>
            <p:ph type="title"/>
          </p:nvPr>
        </p:nvSpPr>
        <p:spPr>
          <a:xfrm>
            <a:off x="1451350" y="21508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특성 선택</a:t>
            </a:r>
            <a:endParaRPr/>
          </a:p>
        </p:txBody>
      </p:sp>
      <p:sp>
        <p:nvSpPr>
          <p:cNvPr id="393" name="Google Shape;393;p42"/>
          <p:cNvSpPr txBox="1"/>
          <p:nvPr>
            <p:ph idx="1" type="subTitle"/>
          </p:nvPr>
        </p:nvSpPr>
        <p:spPr>
          <a:xfrm>
            <a:off x="1216475" y="6007350"/>
            <a:ext cx="5067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94" name="Google Shape;394;p42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type="title"/>
          </p:nvPr>
        </p:nvSpPr>
        <p:spPr>
          <a:xfrm>
            <a:off x="720000" y="474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400" name="Google Shape;400;p43"/>
          <p:cNvSpPr txBox="1"/>
          <p:nvPr>
            <p:ph idx="4294967295" type="subTitle"/>
          </p:nvPr>
        </p:nvSpPr>
        <p:spPr>
          <a:xfrm>
            <a:off x="720000" y="1050750"/>
            <a:ext cx="25890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‘area’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‘trans_year’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'trans_month'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'trans_day'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'price'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'trans_floor'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'com_year'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'interest'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'household'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'top_floor'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'subway_dist'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'hospital'</a:t>
            </a:r>
            <a:endParaRPr b="1" sz="9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'subway_cnt</a:t>
            </a:r>
            <a:r>
              <a:rPr b="1" lang="en" sz="900">
                <a:solidFill>
                  <a:srgbClr val="21212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900">
              <a:solidFill>
                <a:srgbClr val="212121"/>
              </a:solidFill>
              <a:highlight>
                <a:schemeClr val="accen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'bus_cnt'</a:t>
            </a:r>
            <a:endParaRPr b="1" sz="900">
              <a:solidFill>
                <a:srgbClr val="212121"/>
              </a:solidFill>
              <a:highlight>
                <a:schemeClr val="accen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'pre_element'</a:t>
            </a:r>
            <a:endParaRPr b="1" sz="900">
              <a:solidFill>
                <a:srgbClr val="212121"/>
              </a:solidFill>
              <a:highlight>
                <a:schemeClr val="accen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'mid_high'</a:t>
            </a:r>
            <a:endParaRPr b="1" sz="900">
              <a:solidFill>
                <a:srgbClr val="212121"/>
              </a:solidFill>
              <a:highlight>
                <a:schemeClr val="accen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'mart'</a:t>
            </a:r>
            <a:endParaRPr b="1" sz="900">
              <a:solidFill>
                <a:srgbClr val="212121"/>
              </a:solidFill>
              <a:highlight>
                <a:schemeClr val="accen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Courier New"/>
              <a:buChar char="-"/>
            </a:pPr>
            <a:r>
              <a:rPr b="1" lang="en" sz="900">
                <a:solidFill>
                  <a:srgbClr val="21212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'parking_lot'</a:t>
            </a:r>
            <a:endParaRPr b="1" sz="900">
              <a:solidFill>
                <a:srgbClr val="212121"/>
              </a:solidFill>
              <a:highlight>
                <a:schemeClr val="accent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1" name="Google Shape;4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476" y="828725"/>
            <a:ext cx="5674850" cy="3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88" y="1047275"/>
            <a:ext cx="5915025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 txBox="1"/>
          <p:nvPr>
            <p:ph type="title"/>
          </p:nvPr>
        </p:nvSpPr>
        <p:spPr>
          <a:xfrm>
            <a:off x="720000" y="474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and Price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파생변수 생성</a:t>
            </a:r>
            <a:endParaRPr/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28850"/>
            <a:ext cx="57340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500" y="2693875"/>
            <a:ext cx="5241030" cy="208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5"/>
          <p:cNvSpPr txBox="1"/>
          <p:nvPr/>
        </p:nvSpPr>
        <p:spPr>
          <a:xfrm>
            <a:off x="286550" y="3851950"/>
            <a:ext cx="31044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김보경, 류상규, &amp; 홍성조. (2016). 의료기관 접근성이 주택가격에 미치는 영향. </a:t>
            </a:r>
            <a:r>
              <a:rPr i="1" lang="en" sz="800" u="sng">
                <a:solidFill>
                  <a:schemeClr val="dk1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부동산학보</a:t>
            </a:r>
            <a:r>
              <a:rPr lang="en" sz="800" u="sng">
                <a:solidFill>
                  <a:schemeClr val="dk1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</a:t>
            </a:r>
            <a:r>
              <a:rPr i="1" lang="en" sz="800" u="sng">
                <a:solidFill>
                  <a:schemeClr val="dk1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66</a:t>
            </a:r>
            <a:r>
              <a:rPr lang="en" sz="800" u="sng">
                <a:solidFill>
                  <a:schemeClr val="dk1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188-201</a:t>
            </a:r>
            <a:endParaRPr sz="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16" name="Google Shape;416;p45"/>
          <p:cNvSpPr txBox="1"/>
          <p:nvPr/>
        </p:nvSpPr>
        <p:spPr>
          <a:xfrm>
            <a:off x="286550" y="4130350"/>
            <a:ext cx="31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0"/>
              </a:rPr>
              <a:t>이석주, &amp; 이주형. (2011). 서울시 아파트 전세가격 결정요인의 권역별 특성에 관한 연구. </a:t>
            </a:r>
            <a:r>
              <a:rPr i="1" lang="en" sz="8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1"/>
              </a:rPr>
              <a:t>KIEAE Journal</a:t>
            </a: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2"/>
              </a:rPr>
              <a:t>, </a:t>
            </a:r>
            <a:r>
              <a:rPr i="1" lang="en" sz="8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3"/>
              </a:rPr>
              <a:t>11</a:t>
            </a: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4"/>
              </a:rPr>
              <a:t>(4), 19-27.</a:t>
            </a:r>
            <a:endParaRPr sz="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286550" y="4441425"/>
            <a:ext cx="31863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Slade, B. A. (2018). Big‐box stores and urban land prices: Friend or foe?. </a:t>
            </a:r>
            <a:r>
              <a:rPr i="1" lang="en" sz="900" u="sng">
                <a:solidFill>
                  <a:schemeClr val="dk1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Real Estate Economics</a:t>
            </a:r>
            <a:r>
              <a:rPr lang="en" sz="900" u="sng">
                <a:solidFill>
                  <a:schemeClr val="dk1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</a:t>
            </a:r>
            <a:r>
              <a:rPr i="1" lang="en" sz="900" u="sng">
                <a:solidFill>
                  <a:schemeClr val="dk1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46</a:t>
            </a:r>
            <a:r>
              <a:rPr lang="en" sz="900" u="sng">
                <a:solidFill>
                  <a:schemeClr val="dk1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(1), 7-58.</a:t>
            </a:r>
            <a:r>
              <a:rPr lang="en" sz="900" u="sng">
                <a:solidFill>
                  <a:schemeClr val="dk1"/>
                </a:solidFill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파생변수 생성: sch</a:t>
            </a:r>
            <a:r>
              <a:rPr lang="en"/>
              <a:t>ool</a:t>
            </a:r>
            <a:endParaRPr/>
          </a:p>
        </p:txBody>
      </p:sp>
      <p:pic>
        <p:nvPicPr>
          <p:cNvPr id="423" name="Google Shape;4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600" y="1569221"/>
            <a:ext cx="3408274" cy="26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350" y="1464375"/>
            <a:ext cx="3620650" cy="28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950" y="1332738"/>
            <a:ext cx="4115551" cy="30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7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SelectKBest</a:t>
            </a:r>
            <a:endParaRPr/>
          </a:p>
        </p:txBody>
      </p:sp>
      <p:sp>
        <p:nvSpPr>
          <p:cNvPr id="431" name="Google Shape;431;p47"/>
          <p:cNvSpPr txBox="1"/>
          <p:nvPr>
            <p:ph idx="4294967295" type="subTitle"/>
          </p:nvPr>
        </p:nvSpPr>
        <p:spPr>
          <a:xfrm>
            <a:off x="864600" y="1188075"/>
            <a:ext cx="2589000" cy="33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'area'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'Trans_floor'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'Household'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'Top_floor'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'Bus_cnt'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'Parking_lot'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'School'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'Gangnam_3gu'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'Apt_age'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'Ent_type_계단식'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'Ent_type_복도식'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50"/>
              <a:buFont typeface="Courier New"/>
              <a:buChar char="-"/>
            </a:pPr>
            <a:r>
              <a:rPr b="1" lang="en" sz="1150">
                <a:solidFill>
                  <a:srgbClr val="21212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 sz="11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interest</a:t>
            </a:r>
            <a:r>
              <a:rPr b="1" lang="en" sz="1150">
                <a:solidFill>
                  <a:srgbClr val="212121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11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4121075" y="4461375"/>
            <a:ext cx="420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4"/>
              </a:rPr>
              <a:t>김주일. (2022). 부동산가격과 대출금리와의 연관성.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5"/>
              </a:rPr>
              <a:t>신용카드리뷰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6"/>
              </a:rPr>
              <a:t>,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7"/>
              </a:rPr>
              <a:t>16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8"/>
              </a:rPr>
              <a:t>(4), 61-73.</a:t>
            </a:r>
            <a:endParaRPr sz="9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type="title"/>
          </p:nvPr>
        </p:nvSpPr>
        <p:spPr>
          <a:xfrm>
            <a:off x="1451350" y="21508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소개</a:t>
            </a:r>
            <a:endParaRPr/>
          </a:p>
        </p:txBody>
      </p:sp>
      <p:sp>
        <p:nvSpPr>
          <p:cNvPr id="438" name="Google Shape;438;p48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125" y="2424138"/>
            <a:ext cx="1207008" cy="120700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/>
          <p:nvPr/>
        </p:nvSpPr>
        <p:spPr>
          <a:xfrm>
            <a:off x="1163450" y="3776325"/>
            <a:ext cx="1034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조장:장진형</a:t>
            </a:r>
            <a:endParaRPr b="1" sz="11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2600850" y="3776325"/>
            <a:ext cx="1034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팀원: 최성림</a:t>
            </a:r>
            <a:endParaRPr b="1" sz="11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4100025" y="3776325"/>
            <a:ext cx="1034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팀원</a:t>
            </a:r>
            <a:r>
              <a:rPr b="1" lang="en"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:이서은</a:t>
            </a:r>
            <a:endParaRPr b="1" sz="11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5572625" y="3776325"/>
            <a:ext cx="1034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팀원:민지현</a:t>
            </a:r>
            <a:endParaRPr b="1" sz="11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6973263" y="3776325"/>
            <a:ext cx="1034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팀원:이성은</a:t>
            </a:r>
            <a:endParaRPr b="1" sz="11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100" y="2460875"/>
            <a:ext cx="1207375" cy="11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9700" y="2500587"/>
            <a:ext cx="1207375" cy="113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6275" y="2424138"/>
            <a:ext cx="1207008" cy="120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2288" y="2424138"/>
            <a:ext cx="1207008" cy="120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8">
            <a:alphaModFix/>
          </a:blip>
          <a:srcRect b="11886" l="16469" r="14502" t="0"/>
          <a:stretch/>
        </p:blipFill>
        <p:spPr>
          <a:xfrm>
            <a:off x="2487688" y="545625"/>
            <a:ext cx="4195826" cy="17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로그 변환, Train_test_split</a:t>
            </a:r>
            <a:endParaRPr/>
          </a:p>
        </p:txBody>
      </p:sp>
      <p:pic>
        <p:nvPicPr>
          <p:cNvPr id="444" name="Google Shape;4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346300"/>
            <a:ext cx="5157874" cy="13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3004150"/>
            <a:ext cx="7364891" cy="13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MinMaxScaler </a:t>
            </a:r>
            <a:r>
              <a:rPr lang="en"/>
              <a:t>적용</a:t>
            </a:r>
            <a:endParaRPr/>
          </a:p>
        </p:txBody>
      </p:sp>
      <p:pic>
        <p:nvPicPr>
          <p:cNvPr id="451" name="Google Shape;4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50" y="1771850"/>
            <a:ext cx="7710900" cy="26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0"/>
          <p:cNvSpPr txBox="1"/>
          <p:nvPr>
            <p:ph idx="4294967295" type="subTitle"/>
          </p:nvPr>
        </p:nvSpPr>
        <p:spPr>
          <a:xfrm>
            <a:off x="713225" y="1267000"/>
            <a:ext cx="38286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범주형 데이터를 제외하고 MinMaxScaler 적용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 sz="1400"/>
          </a:p>
        </p:txBody>
      </p:sp>
      <p:graphicFrame>
        <p:nvGraphicFramePr>
          <p:cNvPr id="458" name="Google Shape;458;p51"/>
          <p:cNvGraphicFramePr/>
          <p:nvPr/>
        </p:nvGraphicFramePr>
        <p:xfrm>
          <a:off x="667025" y="116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{02080C93-A9EE-4A89-AFD8-9D7D67AE8333}</a:tableStyleId>
              </a:tblPr>
              <a:tblGrid>
                <a:gridCol w="2737250"/>
                <a:gridCol w="1268175"/>
                <a:gridCol w="1268175"/>
                <a:gridCol w="1268175"/>
                <a:gridCol w="1268175"/>
              </a:tblGrid>
              <a:tr h="38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R²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MSE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RMSE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MAE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>
                    <a:solidFill>
                      <a:schemeClr val="dk2"/>
                    </a:solidFill>
                  </a:tcPr>
                </a:tc>
              </a:tr>
              <a:tr h="38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Decision Tree </a:t>
                      </a: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Regressor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0.85749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0.14282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0.37791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0.23213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</a:tr>
              <a:tr h="38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AdaBoost </a:t>
                      </a: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Regressor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0.32771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0.23017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0.45067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0.37719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</a:tr>
              <a:tr h="38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RandomForest </a:t>
                      </a: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Regressor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0.90277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0.02935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0.171347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0.11244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</a:tr>
              <a:tr h="38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K-Neighbor Regressor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0.871921</a:t>
                      </a:r>
                      <a:endParaRPr sz="13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0.13245</a:t>
                      </a:r>
                      <a:endParaRPr sz="13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0.03868</a:t>
                      </a:r>
                      <a:endParaRPr sz="13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0.19666</a:t>
                      </a:r>
                      <a:endParaRPr sz="1300">
                        <a:solidFill>
                          <a:srgbClr val="212121"/>
                        </a:solidFill>
                        <a:highlight>
                          <a:srgbClr val="FFFFFF"/>
                        </a:highlight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66675" marB="66675" marR="66675" marL="6667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LGBMRegressor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0.90646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0.02697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0.16428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0.11395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XGBRegressor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0.90598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0.02686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0.16390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0.11206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HistGradientBoosting Regressor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0.90438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0.02761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0.16615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0.11620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Voting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0.91018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0.02712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0.16469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Figtree Medium"/>
                          <a:ea typeface="Figtree Medium"/>
                          <a:cs typeface="Figtree Medium"/>
                          <a:sym typeface="Figtree Medium"/>
                        </a:rPr>
                        <a:t>0.11519</a:t>
                      </a:r>
                      <a:endParaRPr sz="1300">
                        <a:latin typeface="Figtree Medium"/>
                        <a:ea typeface="Figtree Medium"/>
                        <a:cs typeface="Figtree Medium"/>
                        <a:sym typeface="Figtree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4879875" y="1856125"/>
            <a:ext cx="3551100" cy="10245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91 %</a:t>
            </a:r>
            <a:endParaRPr/>
          </a:p>
        </p:txBody>
      </p:sp>
      <p:pic>
        <p:nvPicPr>
          <p:cNvPr id="464" name="Google Shape;4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875" y="609463"/>
            <a:ext cx="2092449" cy="39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650" y="1574100"/>
            <a:ext cx="5642874" cy="28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/>
        </p:nvSpPr>
        <p:spPr>
          <a:xfrm>
            <a:off x="1005050" y="739025"/>
            <a:ext cx="418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Predict vs Actual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type="title"/>
          </p:nvPr>
        </p:nvSpPr>
        <p:spPr>
          <a:xfrm>
            <a:off x="720000" y="518150"/>
            <a:ext cx="31983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최종 모델</a:t>
            </a:r>
            <a:endParaRPr/>
          </a:p>
        </p:txBody>
      </p:sp>
      <p:sp>
        <p:nvSpPr>
          <p:cNvPr id="476" name="Google Shape;476;p54"/>
          <p:cNvSpPr txBox="1"/>
          <p:nvPr>
            <p:ph idx="1" type="subTitle"/>
          </p:nvPr>
        </p:nvSpPr>
        <p:spPr>
          <a:xfrm>
            <a:off x="659575" y="1429625"/>
            <a:ext cx="2339700" cy="27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gtree Medium"/>
                <a:ea typeface="Figtree Medium"/>
                <a:cs typeface="Figtree Medium"/>
                <a:sym typeface="Figtree Medium"/>
              </a:rPr>
              <a:t>Voting Regressor</a:t>
            </a:r>
            <a:endParaRPr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Medium"/>
              <a:buChar char="-"/>
            </a:pPr>
            <a:r>
              <a:rPr lang="en">
                <a:latin typeface="Figtree Medium"/>
                <a:ea typeface="Figtree Medium"/>
                <a:cs typeface="Figtree Medium"/>
                <a:sym typeface="Figtree Medium"/>
              </a:rPr>
              <a:t>LGBM Regressor</a:t>
            </a:r>
            <a:endParaRPr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Medium"/>
              <a:buChar char="-"/>
            </a:pPr>
            <a:r>
              <a:rPr lang="en">
                <a:latin typeface="Figtree Medium"/>
                <a:ea typeface="Figtree Medium"/>
                <a:cs typeface="Figtree Medium"/>
                <a:sym typeface="Figtree Medium"/>
              </a:rPr>
              <a:t>XGB Regressor</a:t>
            </a:r>
            <a:endParaRPr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Medium"/>
              <a:buChar char="-"/>
            </a:pPr>
            <a:r>
              <a:rPr lang="en">
                <a:latin typeface="Figtree Medium"/>
                <a:ea typeface="Figtree Medium"/>
                <a:cs typeface="Figtree Medium"/>
                <a:sym typeface="Figtree Medium"/>
              </a:rPr>
              <a:t>Hist Gradient Boosting Regressor</a:t>
            </a:r>
            <a:endParaRPr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pic>
        <p:nvPicPr>
          <p:cNvPr id="477" name="Google Shape;4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425" y="571700"/>
            <a:ext cx="5369100" cy="3846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/>
          <p:nvPr>
            <p:ph type="title"/>
          </p:nvPr>
        </p:nvSpPr>
        <p:spPr>
          <a:xfrm>
            <a:off x="1451350" y="1695450"/>
            <a:ext cx="5067600" cy="17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플로우와 웹페이지</a:t>
            </a:r>
            <a:endParaRPr/>
          </a:p>
        </p:txBody>
      </p:sp>
      <p:sp>
        <p:nvSpPr>
          <p:cNvPr id="483" name="Google Shape;483;p55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/>
          <p:nvPr>
            <p:ph type="title"/>
          </p:nvPr>
        </p:nvSpPr>
        <p:spPr>
          <a:xfrm>
            <a:off x="1027175" y="597425"/>
            <a:ext cx="12696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pic>
        <p:nvPicPr>
          <p:cNvPr id="489" name="Google Shape;4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975" y="3048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325" y="1388375"/>
            <a:ext cx="4846150" cy="28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7"/>
          <p:cNvSpPr txBox="1"/>
          <p:nvPr>
            <p:ph type="title"/>
          </p:nvPr>
        </p:nvSpPr>
        <p:spPr>
          <a:xfrm>
            <a:off x="946850" y="597425"/>
            <a:ext cx="25128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ENV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496" name="Google Shape;496;p57"/>
          <p:cNvSpPr txBox="1"/>
          <p:nvPr>
            <p:ph idx="1" type="subTitle"/>
          </p:nvPr>
        </p:nvSpPr>
        <p:spPr>
          <a:xfrm>
            <a:off x="1105750" y="1753925"/>
            <a:ext cx="2099400" cy="24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Figtree Medium"/>
                <a:ea typeface="Figtree Medium"/>
                <a:cs typeface="Figtree Medium"/>
                <a:sym typeface="Figtree Medium"/>
              </a:rPr>
              <a:t>Requirements</a:t>
            </a:r>
            <a:endParaRPr sz="14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gtree Medium"/>
              <a:buChar char="-"/>
            </a:pPr>
            <a:r>
              <a:rPr lang="en" sz="1000">
                <a:latin typeface="Figtree Medium"/>
                <a:ea typeface="Figtree Medium"/>
                <a:cs typeface="Figtree Medium"/>
                <a:sym typeface="Figtree Medium"/>
              </a:rPr>
              <a:t>Django==5.0.1</a:t>
            </a:r>
            <a:endParaRPr sz="10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gtree Medium"/>
              <a:buChar char="-"/>
            </a:pPr>
            <a:r>
              <a:rPr lang="en" sz="1000">
                <a:latin typeface="Figtree Medium"/>
                <a:ea typeface="Figtree Medium"/>
                <a:cs typeface="Figtree Medium"/>
                <a:sym typeface="Figtree Medium"/>
              </a:rPr>
              <a:t>numpy==1.26.3</a:t>
            </a:r>
            <a:endParaRPr sz="10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gtree Medium"/>
              <a:buChar char="-"/>
            </a:pPr>
            <a:r>
              <a:rPr lang="en" sz="1000">
                <a:latin typeface="Figtree Medium"/>
                <a:ea typeface="Figtree Medium"/>
                <a:cs typeface="Figtree Medium"/>
                <a:sym typeface="Figtree Medium"/>
              </a:rPr>
              <a:t>pandas==2.2.0</a:t>
            </a:r>
            <a:endParaRPr sz="10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gtree Medium"/>
              <a:buChar char="-"/>
            </a:pPr>
            <a:r>
              <a:rPr lang="en" sz="1000">
                <a:latin typeface="Figtree Medium"/>
                <a:ea typeface="Figtree Medium"/>
                <a:cs typeface="Figtree Medium"/>
                <a:sym typeface="Figtree Medium"/>
              </a:rPr>
              <a:t>matplotlib==3.8.2</a:t>
            </a:r>
            <a:endParaRPr sz="10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gtree Medium"/>
              <a:buChar char="-"/>
            </a:pPr>
            <a:r>
              <a:rPr lang="en" sz="1000">
                <a:latin typeface="Figtree Medium"/>
                <a:ea typeface="Figtree Medium"/>
                <a:cs typeface="Figtree Medium"/>
                <a:sym typeface="Figtree Medium"/>
              </a:rPr>
              <a:t>seaborn==0.13.1</a:t>
            </a:r>
            <a:endParaRPr sz="10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gtree Medium"/>
              <a:buChar char="-"/>
            </a:pPr>
            <a:r>
              <a:rPr lang="en" sz="1000">
                <a:latin typeface="Figtree Medium"/>
                <a:ea typeface="Figtree Medium"/>
                <a:cs typeface="Figtree Medium"/>
                <a:sym typeface="Figtree Medium"/>
              </a:rPr>
              <a:t>scikit-learn==1.2.2</a:t>
            </a:r>
            <a:endParaRPr sz="10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gtree Medium"/>
              <a:buChar char="-"/>
            </a:pPr>
            <a:r>
              <a:rPr lang="en" sz="1000">
                <a:latin typeface="Figtree Medium"/>
                <a:ea typeface="Figtree Medium"/>
                <a:cs typeface="Figtree Medium"/>
                <a:sym typeface="Figtree Medium"/>
              </a:rPr>
              <a:t>beautifulsoup4==4.12.3</a:t>
            </a:r>
            <a:endParaRPr sz="10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gtree Medium"/>
              <a:buChar char="-"/>
            </a:pPr>
            <a:r>
              <a:rPr lang="en" sz="1000">
                <a:latin typeface="Figtree Medium"/>
                <a:ea typeface="Figtree Medium"/>
                <a:cs typeface="Figtree Medium"/>
                <a:sym typeface="Figtree Medium"/>
              </a:rPr>
              <a:t>mysql-connector-python==8.3.0</a:t>
            </a:r>
            <a:endParaRPr sz="10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gtree Medium"/>
              <a:buChar char="-"/>
            </a:pPr>
            <a:r>
              <a:rPr lang="en" sz="1000">
                <a:latin typeface="Figtree Medium"/>
                <a:ea typeface="Figtree Medium"/>
                <a:cs typeface="Figtree Medium"/>
                <a:sym typeface="Figtree Medium"/>
              </a:rPr>
              <a:t>tensorflow==2.15.0.post1</a:t>
            </a:r>
            <a:endParaRPr sz="10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gtree Medium"/>
              <a:buChar char="-"/>
            </a:pPr>
            <a:r>
              <a:rPr lang="en" sz="1000">
                <a:latin typeface="Figtree Medium"/>
                <a:ea typeface="Figtree Medium"/>
                <a:cs typeface="Figtree Medium"/>
                <a:sym typeface="Figtree Medium"/>
              </a:rPr>
              <a:t>lightgbm==4.1.0</a:t>
            </a:r>
            <a:endParaRPr sz="10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gtree Medium"/>
              <a:buChar char="-"/>
            </a:pPr>
            <a:r>
              <a:rPr lang="en" sz="1000">
                <a:latin typeface="Figtree Medium"/>
                <a:ea typeface="Figtree Medium"/>
                <a:cs typeface="Figtree Medium"/>
                <a:sym typeface="Figtree Medium"/>
              </a:rPr>
              <a:t>xgboost==2.0.3</a:t>
            </a:r>
            <a:endParaRPr sz="10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/>
          <p:nvPr>
            <p:ph type="title"/>
          </p:nvPr>
        </p:nvSpPr>
        <p:spPr>
          <a:xfrm>
            <a:off x="1027175" y="597425"/>
            <a:ext cx="11061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</a:t>
            </a:r>
            <a:endParaRPr/>
          </a:p>
        </p:txBody>
      </p:sp>
      <p:pic>
        <p:nvPicPr>
          <p:cNvPr id="502" name="Google Shape;5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467" y="597425"/>
            <a:ext cx="5997525" cy="392216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8"/>
          <p:cNvSpPr txBox="1"/>
          <p:nvPr/>
        </p:nvSpPr>
        <p:spPr>
          <a:xfrm>
            <a:off x="880475" y="2752275"/>
            <a:ext cx="12528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내집마련해조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5"/>
              </a:rPr>
              <a:t>GitHub 링크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32"/>
          <p:cNvCxnSpPr/>
          <p:nvPr/>
        </p:nvCxnSpPr>
        <p:spPr>
          <a:xfrm rot="10800000">
            <a:off x="-167875" y="3160325"/>
            <a:ext cx="8127000" cy="1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2"/>
          <p:cNvCxnSpPr>
            <a:stCxn id="308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2"/>
          <p:cNvSpPr txBox="1"/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8" name="Google Shape;308;p32"/>
          <p:cNvSpPr txBox="1"/>
          <p:nvPr>
            <p:ph idx="5" type="title"/>
          </p:nvPr>
        </p:nvSpPr>
        <p:spPr>
          <a:xfrm>
            <a:off x="9195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0" name="Google Shape;310;p32"/>
          <p:cNvSpPr txBox="1"/>
          <p:nvPr>
            <p:ph idx="6" type="title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1" name="Google Shape;311;p32"/>
          <p:cNvSpPr txBox="1"/>
          <p:nvPr>
            <p:ph idx="7" type="title"/>
          </p:nvPr>
        </p:nvSpPr>
        <p:spPr>
          <a:xfrm>
            <a:off x="919575" y="2977575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2" name="Google Shape;312;p32"/>
          <p:cNvSpPr txBox="1"/>
          <p:nvPr>
            <p:ph idx="8" type="title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3" name="Google Shape;313;p32"/>
          <p:cNvSpPr txBox="1"/>
          <p:nvPr>
            <p:ph idx="14" type="title"/>
          </p:nvPr>
        </p:nvSpPr>
        <p:spPr>
          <a:xfrm>
            <a:off x="5516200" y="302930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4" name="Google Shape;314;p32"/>
          <p:cNvSpPr txBox="1"/>
          <p:nvPr>
            <p:ph idx="15" type="title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5" name="Google Shape;315;p32"/>
          <p:cNvSpPr txBox="1"/>
          <p:nvPr>
            <p:ph idx="16" type="subTitle"/>
          </p:nvPr>
        </p:nvSpPr>
        <p:spPr>
          <a:xfrm>
            <a:off x="788675" y="1805050"/>
            <a:ext cx="13119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주제 선정</a:t>
            </a:r>
            <a:endParaRPr/>
          </a:p>
        </p:txBody>
      </p:sp>
      <p:sp>
        <p:nvSpPr>
          <p:cNvPr id="316" name="Google Shape;316;p32"/>
          <p:cNvSpPr txBox="1"/>
          <p:nvPr>
            <p:ph idx="17" type="subTitle"/>
          </p:nvPr>
        </p:nvSpPr>
        <p:spPr>
          <a:xfrm>
            <a:off x="3094175" y="3503025"/>
            <a:ext cx="11826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소개</a:t>
            </a:r>
            <a:endParaRPr/>
          </a:p>
        </p:txBody>
      </p:sp>
      <p:sp>
        <p:nvSpPr>
          <p:cNvPr id="317" name="Google Shape;317;p32"/>
          <p:cNvSpPr txBox="1"/>
          <p:nvPr>
            <p:ph idx="18" type="subTitle"/>
          </p:nvPr>
        </p:nvSpPr>
        <p:spPr>
          <a:xfrm>
            <a:off x="4950025" y="3548525"/>
            <a:ext cx="1992600" cy="6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플로우와 웹페이지</a:t>
            </a:r>
            <a:endParaRPr/>
          </a:p>
        </p:txBody>
      </p:sp>
      <p:sp>
        <p:nvSpPr>
          <p:cNvPr id="318" name="Google Shape;318;p32"/>
          <p:cNvSpPr txBox="1"/>
          <p:nvPr>
            <p:ph idx="19" type="subTitle"/>
          </p:nvPr>
        </p:nvSpPr>
        <p:spPr>
          <a:xfrm>
            <a:off x="5653625" y="1830925"/>
            <a:ext cx="17586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</a:t>
            </a:r>
            <a:endParaRPr/>
          </a:p>
        </p:txBody>
      </p:sp>
      <p:sp>
        <p:nvSpPr>
          <p:cNvPr id="319" name="Google Shape;319;p32"/>
          <p:cNvSpPr txBox="1"/>
          <p:nvPr>
            <p:ph idx="20" type="subTitle"/>
          </p:nvPr>
        </p:nvSpPr>
        <p:spPr>
          <a:xfrm>
            <a:off x="7255525" y="3503025"/>
            <a:ext cx="14484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분석 및 </a:t>
            </a:r>
            <a:r>
              <a:rPr lang="en"/>
              <a:t>결론</a:t>
            </a:r>
            <a:endParaRPr/>
          </a:p>
        </p:txBody>
      </p:sp>
      <p:sp>
        <p:nvSpPr>
          <p:cNvPr id="320" name="Google Shape;320;p32"/>
          <p:cNvSpPr txBox="1"/>
          <p:nvPr>
            <p:ph idx="21" type="subTitle"/>
          </p:nvPr>
        </p:nvSpPr>
        <p:spPr>
          <a:xfrm>
            <a:off x="663200" y="3503025"/>
            <a:ext cx="13119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특성 선택</a:t>
            </a:r>
            <a:endParaRPr/>
          </a:p>
        </p:txBody>
      </p:sp>
      <p:sp>
        <p:nvSpPr>
          <p:cNvPr id="321" name="Google Shape;321;p32"/>
          <p:cNvSpPr txBox="1"/>
          <p:nvPr>
            <p:ph idx="14" type="title"/>
          </p:nvPr>
        </p:nvSpPr>
        <p:spPr>
          <a:xfrm>
            <a:off x="7723050" y="2977575"/>
            <a:ext cx="365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322" name="Google Shape;322;p32"/>
          <p:cNvSpPr txBox="1"/>
          <p:nvPr>
            <p:ph idx="16" type="subTitle"/>
          </p:nvPr>
        </p:nvSpPr>
        <p:spPr>
          <a:xfrm>
            <a:off x="3094175" y="1805050"/>
            <a:ext cx="14484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59"/>
          <p:cNvGrpSpPr/>
          <p:nvPr/>
        </p:nvGrpSpPr>
        <p:grpSpPr>
          <a:xfrm>
            <a:off x="4805617" y="1104780"/>
            <a:ext cx="2915911" cy="1881355"/>
            <a:chOff x="4489026" y="1269550"/>
            <a:chExt cx="3696173" cy="2384782"/>
          </a:xfrm>
        </p:grpSpPr>
        <p:sp>
          <p:nvSpPr>
            <p:cNvPr id="509" name="Google Shape;509;p59"/>
            <p:cNvSpPr/>
            <p:nvPr/>
          </p:nvSpPr>
          <p:spPr>
            <a:xfrm>
              <a:off x="4601661" y="1269550"/>
              <a:ext cx="3470886" cy="2132617"/>
            </a:xfrm>
            <a:custGeom>
              <a:rect b="b" l="l" r="r" t="t"/>
              <a:pathLst>
                <a:path extrusionOk="0" h="100702" w="163895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9"/>
            <p:cNvSpPr/>
            <p:nvPr/>
          </p:nvSpPr>
          <p:spPr>
            <a:xfrm>
              <a:off x="4489026" y="3399406"/>
              <a:ext cx="3696173" cy="112664"/>
            </a:xfrm>
            <a:custGeom>
              <a:rect b="b" l="l" r="r" t="t"/>
              <a:pathLst>
                <a:path extrusionOk="0" h="5320" w="174533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9"/>
            <p:cNvSpPr/>
            <p:nvPr/>
          </p:nvSpPr>
          <p:spPr>
            <a:xfrm>
              <a:off x="4489026" y="3512041"/>
              <a:ext cx="3696173" cy="142292"/>
            </a:xfrm>
            <a:custGeom>
              <a:rect b="b" l="l" r="r" t="t"/>
              <a:pathLst>
                <a:path extrusionOk="0" h="6719" w="174533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9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59"/>
          <p:cNvSpPr txBox="1"/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Page</a:t>
            </a:r>
            <a:endParaRPr/>
          </a:p>
        </p:txBody>
      </p:sp>
      <p:pic>
        <p:nvPicPr>
          <p:cNvPr id="514" name="Google Shape;5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025" y="1316648"/>
            <a:ext cx="2428049" cy="13427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5" name="Google Shape;515;p59"/>
          <p:cNvGrpSpPr/>
          <p:nvPr/>
        </p:nvGrpSpPr>
        <p:grpSpPr>
          <a:xfrm>
            <a:off x="4469001" y="2223987"/>
            <a:ext cx="911854" cy="1706814"/>
            <a:chOff x="5120779" y="818439"/>
            <a:chExt cx="1836564" cy="3437000"/>
          </a:xfrm>
        </p:grpSpPr>
        <p:sp>
          <p:nvSpPr>
            <p:cNvPr id="516" name="Google Shape;516;p59"/>
            <p:cNvSpPr/>
            <p:nvPr/>
          </p:nvSpPr>
          <p:spPr>
            <a:xfrm>
              <a:off x="5120779" y="818439"/>
              <a:ext cx="1836564" cy="3437000"/>
            </a:xfrm>
            <a:custGeom>
              <a:rect b="b" l="l" r="r" t="t"/>
              <a:pathLst>
                <a:path extrusionOk="0" h="69911" w="37357">
                  <a:moveTo>
                    <a:pt x="3283" y="0"/>
                  </a:moveTo>
                  <a:cubicBezTo>
                    <a:pt x="1520" y="0"/>
                    <a:pt x="1" y="1520"/>
                    <a:pt x="1" y="3435"/>
                  </a:cubicBezTo>
                  <a:lnTo>
                    <a:pt x="1" y="66627"/>
                  </a:lnTo>
                  <a:cubicBezTo>
                    <a:pt x="1" y="68390"/>
                    <a:pt x="1520" y="69910"/>
                    <a:pt x="3283" y="69910"/>
                  </a:cubicBezTo>
                  <a:lnTo>
                    <a:pt x="34074" y="69910"/>
                  </a:lnTo>
                  <a:cubicBezTo>
                    <a:pt x="35837" y="69910"/>
                    <a:pt x="37357" y="68390"/>
                    <a:pt x="37357" y="66627"/>
                  </a:cubicBezTo>
                  <a:lnTo>
                    <a:pt x="37357" y="3435"/>
                  </a:lnTo>
                  <a:cubicBezTo>
                    <a:pt x="37357" y="1520"/>
                    <a:pt x="35837" y="0"/>
                    <a:pt x="3407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9"/>
            <p:cNvSpPr/>
            <p:nvPr/>
          </p:nvSpPr>
          <p:spPr>
            <a:xfrm>
              <a:off x="5819675" y="947325"/>
              <a:ext cx="438600" cy="72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9"/>
            <p:cNvSpPr/>
            <p:nvPr/>
          </p:nvSpPr>
          <p:spPr>
            <a:xfrm>
              <a:off x="5878713" y="3874400"/>
              <a:ext cx="320700" cy="267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9" name="Google Shape;5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350" y="2396300"/>
            <a:ext cx="759425" cy="1291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0" name="Google Shape;520;p59"/>
          <p:cNvSpPr txBox="1"/>
          <p:nvPr/>
        </p:nvSpPr>
        <p:spPr>
          <a:xfrm>
            <a:off x="878875" y="2845600"/>
            <a:ext cx="2321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igtree Medium"/>
                <a:ea typeface="Figtree Medium"/>
                <a:cs typeface="Figtree Medium"/>
                <a:sym typeface="Figtree Medium"/>
                <a:hlinkClick r:id="rId5"/>
              </a:rPr>
              <a:t>http://57.181.86.66:8000/</a:t>
            </a:r>
            <a:endParaRPr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0"/>
          <p:cNvSpPr txBox="1"/>
          <p:nvPr>
            <p:ph type="title"/>
          </p:nvPr>
        </p:nvSpPr>
        <p:spPr>
          <a:xfrm>
            <a:off x="823475" y="370900"/>
            <a:ext cx="3198300" cy="7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구현 영상</a:t>
            </a:r>
            <a:endParaRPr sz="2800"/>
          </a:p>
        </p:txBody>
      </p:sp>
      <p:pic>
        <p:nvPicPr>
          <p:cNvPr id="526" name="Google Shape;526;p60" title="NZMRHJ 서울시 내집마련 프로젝트 - Chrome 2024-02-06 17-53-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75" y="1123300"/>
            <a:ext cx="7725450" cy="35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0"/>
          <p:cNvSpPr txBox="1"/>
          <p:nvPr/>
        </p:nvSpPr>
        <p:spPr>
          <a:xfrm>
            <a:off x="2629100" y="611975"/>
            <a:ext cx="23217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igtree Medium"/>
                <a:ea typeface="Figtree Medium"/>
                <a:cs typeface="Figtree Medium"/>
                <a:sym typeface="Figtree Medium"/>
                <a:hlinkClick r:id="rId5"/>
              </a:rPr>
              <a:t>http://57.181.86.66:8000/</a:t>
            </a:r>
            <a:endParaRPr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1"/>
          <p:cNvSpPr txBox="1"/>
          <p:nvPr>
            <p:ph type="title"/>
          </p:nvPr>
        </p:nvSpPr>
        <p:spPr>
          <a:xfrm>
            <a:off x="846125" y="764000"/>
            <a:ext cx="7710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모델 고도화</a:t>
            </a:r>
            <a:endParaRPr sz="2700"/>
          </a:p>
        </p:txBody>
      </p:sp>
      <p:pic>
        <p:nvPicPr>
          <p:cNvPr id="533" name="Google Shape;5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175" y="993525"/>
            <a:ext cx="2820676" cy="315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275" y="1990425"/>
            <a:ext cx="3853974" cy="11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2"/>
          <p:cNvSpPr txBox="1"/>
          <p:nvPr>
            <p:ph type="title"/>
          </p:nvPr>
        </p:nvSpPr>
        <p:spPr>
          <a:xfrm>
            <a:off x="1451350" y="21508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분석 및 결론</a:t>
            </a:r>
            <a:endParaRPr/>
          </a:p>
        </p:txBody>
      </p:sp>
      <p:sp>
        <p:nvSpPr>
          <p:cNvPr id="540" name="Google Shape;540;p62"/>
          <p:cNvSpPr txBox="1"/>
          <p:nvPr>
            <p:ph idx="1" type="subTitle"/>
          </p:nvPr>
        </p:nvSpPr>
        <p:spPr>
          <a:xfrm>
            <a:off x="1216475" y="6007350"/>
            <a:ext cx="5067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41" name="Google Shape;541;p62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3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결론 및 기대 효과</a:t>
            </a:r>
            <a:endParaRPr/>
          </a:p>
        </p:txBody>
      </p:sp>
      <p:sp>
        <p:nvSpPr>
          <p:cNvPr id="547" name="Google Shape;547;p63"/>
          <p:cNvSpPr txBox="1"/>
          <p:nvPr>
            <p:ph idx="2" type="subTitle"/>
          </p:nvPr>
        </p:nvSpPr>
        <p:spPr>
          <a:xfrm>
            <a:off x="1197650" y="28003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8" name="Google Shape;548;p63"/>
          <p:cNvSpPr txBox="1"/>
          <p:nvPr>
            <p:ph idx="4" type="subTitle"/>
          </p:nvPr>
        </p:nvSpPr>
        <p:spPr>
          <a:xfrm>
            <a:off x="1197650" y="1241275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전세가에 영향을 미치는 특징들을 검증적 증명</a:t>
            </a:r>
            <a:endParaRPr/>
          </a:p>
        </p:txBody>
      </p:sp>
      <p:sp>
        <p:nvSpPr>
          <p:cNvPr id="549" name="Google Shape;549;p63"/>
          <p:cNvSpPr txBox="1"/>
          <p:nvPr>
            <p:ph idx="5" type="subTitle"/>
          </p:nvPr>
        </p:nvSpPr>
        <p:spPr>
          <a:xfrm>
            <a:off x="1197650" y="2395400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사용자의 전세 거래 의사 결정에 도움</a:t>
            </a:r>
            <a:endParaRPr/>
          </a:p>
        </p:txBody>
      </p:sp>
      <p:sp>
        <p:nvSpPr>
          <p:cNvPr id="550" name="Google Shape;550;p63"/>
          <p:cNvSpPr txBox="1"/>
          <p:nvPr>
            <p:ph idx="6" type="subTitle"/>
          </p:nvPr>
        </p:nvSpPr>
        <p:spPr>
          <a:xfrm>
            <a:off x="1197650" y="3546826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시각화를 통한 직관적인 이해 도움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4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향후 연구 방향</a:t>
            </a:r>
            <a:endParaRPr/>
          </a:p>
        </p:txBody>
      </p:sp>
      <p:sp>
        <p:nvSpPr>
          <p:cNvPr id="556" name="Google Shape;556;p64"/>
          <p:cNvSpPr txBox="1"/>
          <p:nvPr>
            <p:ph idx="2" type="subTitle"/>
          </p:nvPr>
        </p:nvSpPr>
        <p:spPr>
          <a:xfrm>
            <a:off x="1197650" y="28003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57" name="Google Shape;557;p64"/>
          <p:cNvSpPr txBox="1"/>
          <p:nvPr>
            <p:ph idx="4" type="subTitle"/>
          </p:nvPr>
        </p:nvSpPr>
        <p:spPr>
          <a:xfrm>
            <a:off x="1197650" y="12412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서울에 국한하지 않고 전국으로 확대</a:t>
            </a:r>
            <a:endParaRPr/>
          </a:p>
        </p:txBody>
      </p:sp>
      <p:sp>
        <p:nvSpPr>
          <p:cNvPr id="558" name="Google Shape;558;p64"/>
          <p:cNvSpPr txBox="1"/>
          <p:nvPr>
            <p:ph idx="5" type="subTitle"/>
          </p:nvPr>
        </p:nvSpPr>
        <p:spPr>
          <a:xfrm>
            <a:off x="1197650" y="2395400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전세 거래 이상 탐지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63" y="329100"/>
            <a:ext cx="8558874" cy="44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6"/>
          <p:cNvSpPr txBox="1"/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569" name="Google Shape;569;p66"/>
          <p:cNvSpPr txBox="1"/>
          <p:nvPr>
            <p:ph idx="1" type="subTitle"/>
          </p:nvPr>
        </p:nvSpPr>
        <p:spPr>
          <a:xfrm>
            <a:off x="713175" y="941525"/>
            <a:ext cx="7119000" cy="3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3"/>
              </a:rPr>
              <a:t>Lee, H., Son, D., Kim, S., Oh, S., &amp; Kim, J. (2020). Prediction and factors of Seoul apartment price using convolutional neural networks.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4"/>
              </a:rPr>
              <a:t>The Korean Journal of applied Statistics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5"/>
              </a:rPr>
              <a:t>,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6"/>
              </a:rPr>
              <a:t>33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7"/>
              </a:rPr>
              <a:t>(5), 603-614.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8"/>
              </a:rPr>
              <a:t>정승영. (2022). 아파트 전세가격의 결정 요인에 관한 연구.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9"/>
              </a:rPr>
              <a:t>고 문 오진모 한국관광개발원 원장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0"/>
              </a:rPr>
              <a:t>.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1"/>
              </a:rPr>
              <a:t>양영준. (2022). 제주특별자치도 아파트 가격 결정요인 분석.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2"/>
              </a:rPr>
              <a:t>고 문 오진모 한국관광개발원 원장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3"/>
              </a:rPr>
              <a:t>.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4"/>
              </a:rPr>
              <a:t>김주일. (2022). 부동산가격과 대출금리와의 연관성.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5"/>
              </a:rPr>
              <a:t>신용카드리뷰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6"/>
              </a:rPr>
              <a:t>,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7"/>
              </a:rPr>
              <a:t>16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18"/>
              </a:rPr>
              <a:t>(4), 61-73.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 u="sng"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19"/>
              </a:rPr>
              <a:t>Pukelsheim, F. (1994). The three sigma rule. </a:t>
            </a:r>
            <a:r>
              <a:rPr i="1" lang="en" sz="900" u="sng"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20"/>
              </a:rPr>
              <a:t>The American Statistician</a:t>
            </a:r>
            <a:r>
              <a:rPr lang="en" sz="900" u="sng"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21"/>
              </a:rPr>
              <a:t>, </a:t>
            </a:r>
            <a:r>
              <a:rPr i="1" lang="en" sz="900" u="sng"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22"/>
              </a:rPr>
              <a:t>48</a:t>
            </a:r>
            <a:r>
              <a:rPr lang="en" sz="900" u="sng"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23"/>
              </a:rPr>
              <a:t>(2), 88-91.</a:t>
            </a:r>
            <a:endParaRPr sz="900" u="sng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 u="sng"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24"/>
              </a:rPr>
              <a:t>이석주, &amp; 이주형. (2011). 서울시 아파트 전세가격 결정요인의 권역별 특성에 관한 연구. </a:t>
            </a:r>
            <a:r>
              <a:rPr i="1" lang="en" sz="900" u="sng"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25"/>
              </a:rPr>
              <a:t>KIEAE Journal</a:t>
            </a:r>
            <a:r>
              <a:rPr lang="en" sz="900" u="sng"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26"/>
              </a:rPr>
              <a:t>, </a:t>
            </a:r>
            <a:r>
              <a:rPr i="1" lang="en" sz="900" u="sng"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27"/>
              </a:rPr>
              <a:t>11</a:t>
            </a:r>
            <a:r>
              <a:rPr lang="en" sz="900" u="sng">
                <a:highlight>
                  <a:schemeClr val="accent2"/>
                </a:highlight>
                <a:latin typeface="Figtree"/>
                <a:ea typeface="Figtree"/>
                <a:cs typeface="Figtree"/>
                <a:sym typeface="Figtree"/>
                <a:hlinkClick r:id="rId28"/>
              </a:rPr>
              <a:t>(4), 19-27.</a:t>
            </a:r>
            <a:endParaRPr sz="900" u="sng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29"/>
              </a:rPr>
              <a:t>김보경, 류상규, &amp; 홍성조. (2016). 의료기관 접근성이 주택가격에 미치는 영향.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30"/>
              </a:rPr>
              <a:t>부동산학보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31"/>
              </a:rPr>
              <a:t>,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32"/>
              </a:rPr>
              <a:t>66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33"/>
              </a:rPr>
              <a:t>, 188-201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34"/>
              </a:rPr>
              <a:t>Slade, B. A. (2018). Big‐box stores and urban land prices: Friend or foe?.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35"/>
              </a:rPr>
              <a:t>Real Estate Economics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36"/>
              </a:rPr>
              <a:t>, </a:t>
            </a:r>
            <a:r>
              <a:rPr i="1"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37"/>
              </a:rPr>
              <a:t>46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38"/>
              </a:rPr>
              <a:t>(1), 7-58.</a:t>
            </a:r>
            <a:r>
              <a:rPr lang="en" sz="900" u="sng">
                <a:solidFill>
                  <a:schemeClr val="hlink"/>
                </a:solidFill>
                <a:highlight>
                  <a:srgbClr val="FFFFFF"/>
                </a:highlight>
                <a:latin typeface="Figtree"/>
                <a:ea typeface="Figtree"/>
                <a:cs typeface="Figtree"/>
                <a:sym typeface="Figtree"/>
                <a:hlinkClick r:id="rId39"/>
              </a:rPr>
              <a:t>.</a:t>
            </a:r>
            <a:endParaRPr sz="900" u="sng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Figtree"/>
                <a:ea typeface="Figtree"/>
                <a:cs typeface="Figtree"/>
                <a:sym typeface="Figtree"/>
              </a:rPr>
              <a:t>Data</a:t>
            </a:r>
            <a:endParaRPr sz="11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900"/>
              <a:buFont typeface="Inter"/>
              <a:buChar char="●"/>
            </a:pPr>
            <a:r>
              <a:rPr lang="en" sz="900">
                <a:latin typeface="Figtree"/>
                <a:ea typeface="Figtree"/>
                <a:cs typeface="Figtree"/>
                <a:sym typeface="Figtree"/>
              </a:rPr>
              <a:t>행정동법정동코드_행정안전부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>
                <a:latin typeface="Figtree"/>
                <a:ea typeface="Figtree"/>
                <a:cs typeface="Figtree"/>
                <a:sym typeface="Figtree"/>
              </a:rPr>
              <a:t>아파트 전월세 실거래가_국토교통부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>
                <a:latin typeface="Figtree"/>
                <a:ea typeface="Figtree"/>
                <a:cs typeface="Figtree"/>
                <a:sym typeface="Figtree"/>
              </a:rPr>
              <a:t>서울시 아파트 정보_네이버 부동산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>
                <a:latin typeface="Figtree"/>
                <a:ea typeface="Figtree"/>
                <a:cs typeface="Figtree"/>
                <a:sym typeface="Figtree"/>
              </a:rPr>
              <a:t>서울시 상권분석 서비스(집객시설-행정동)_서울 열린 데이터 광장(서울 신용 보증 재단)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>
                <a:latin typeface="Figtree"/>
                <a:ea typeface="Figtree"/>
                <a:cs typeface="Figtree"/>
                <a:sym typeface="Figtree"/>
              </a:rPr>
              <a:t>서울 교통공사 1~8호선 역사 정보_공공데이터포털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>
                <a:latin typeface="Figtree"/>
                <a:ea typeface="Figtree"/>
                <a:cs typeface="Figtree"/>
                <a:sym typeface="Figtree"/>
              </a:rPr>
              <a:t>서울시 대학 및 전문대학 정보_서울 열린 데이터 광장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  <a:p>
            <a:pPr indent="-1841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900"/>
              <a:buFont typeface="Figtree"/>
              <a:buChar char="●"/>
            </a:pPr>
            <a:r>
              <a:rPr lang="en" sz="900">
                <a:latin typeface="Figtree"/>
                <a:ea typeface="Figtree"/>
                <a:cs typeface="Figtree"/>
                <a:sym typeface="Figtree"/>
              </a:rPr>
              <a:t>한국은행금리_한국은행 경제 통계 시스템</a:t>
            </a:r>
            <a:endParaRPr sz="900"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7"/>
          <p:cNvSpPr txBox="1"/>
          <p:nvPr>
            <p:ph type="title"/>
          </p:nvPr>
        </p:nvSpPr>
        <p:spPr>
          <a:xfrm>
            <a:off x="722326" y="2926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회고록</a:t>
            </a:r>
            <a:endParaRPr/>
          </a:p>
        </p:txBody>
      </p:sp>
      <p:pic>
        <p:nvPicPr>
          <p:cNvPr id="575" name="Google Shape;5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00" y="3201309"/>
            <a:ext cx="73605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74" y="2378025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263" y="1554746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7"/>
          <p:cNvSpPr txBox="1"/>
          <p:nvPr>
            <p:ph idx="4294967295" type="subTitle"/>
          </p:nvPr>
        </p:nvSpPr>
        <p:spPr>
          <a:xfrm>
            <a:off x="1464700" y="904550"/>
            <a:ext cx="6822600" cy="53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Figtree"/>
                <a:ea typeface="Figtree"/>
                <a:cs typeface="Figtree"/>
                <a:sym typeface="Figtree"/>
              </a:rPr>
              <a:t>팀프로젝트를 처음 해보시는 분들도 계신데 잘 따라 와준 팀원분들께 감사드리고, 팀원 전체가 성장할 수 있었던것 같습니다. 강의때 듣고 따라하기만 하던 데이터 처리와 ML을 직접해보니까 많은 어려움이 있었지만 그 어려움을 이겨낼 때마다 경험치가 쌓이는 재미가 있어서 프로젝트가 끝날 때까지 즐겁게 할 수 있었습니다.</a:t>
            </a:r>
            <a:endParaRPr b="1" sz="10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79" name="Google Shape;579;p67"/>
          <p:cNvSpPr txBox="1"/>
          <p:nvPr>
            <p:ph idx="4294967295" type="subTitle"/>
          </p:nvPr>
        </p:nvSpPr>
        <p:spPr>
          <a:xfrm>
            <a:off x="1496325" y="2306550"/>
            <a:ext cx="67911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Figtree"/>
                <a:ea typeface="Figtree"/>
                <a:cs typeface="Figtree"/>
                <a:sym typeface="Figtree"/>
              </a:rPr>
              <a:t>전세라는 민감한 부분을 관련된 논문이랑 기사를 찾아가면서 공부를 할 수 있게 되어서 영광이라고 생각했습니다. 또한 통계지식이 부족해서 진행하면서 어떻게 해야할지 고민을 많이 했는데 팀원들의 코드랑 설명 덕분에 분석 부분에서 문제가 해결 되었고 다양한 머신러닝 알고리즘을 사용해서 예측을 할 수 있어서 좋았습니다. 그 안에서 파라미터를 조정하는 부분도 많은 도움이 됐습니다. 덕분에 효과적으로 형상관리를 할 수 있어서  뿌듯했고,  컨테이너라는 것을 사용해 볼 수 있어서 좋았습니다.</a:t>
            </a:r>
            <a:endParaRPr b="1" sz="1000"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80" name="Google Shape;58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387" y="804000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7"/>
          <p:cNvSpPr txBox="1"/>
          <p:nvPr>
            <p:ph idx="4294967295" type="subTitle"/>
          </p:nvPr>
        </p:nvSpPr>
        <p:spPr>
          <a:xfrm>
            <a:off x="1496325" y="1600400"/>
            <a:ext cx="6791100" cy="640200"/>
          </a:xfrm>
          <a:prstGeom prst="rect">
            <a:avLst/>
          </a:prstGeom>
          <a:ln cap="flat" cmpd="sng" w="19050">
            <a:solidFill>
              <a:srgbClr val="5F819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Figtree"/>
                <a:ea typeface="Figtree"/>
                <a:cs typeface="Figtree"/>
                <a:sym typeface="Figtree"/>
              </a:rPr>
              <a:t>머신 러닝 모델의 파라미터를 조정하여 성능을 높이는 과정을 경험하면서 모델 별 파라미터에 대한 이해에 도움이 되었습니다. 협업 툴을 사용하여 프로젝트를 진행하는 것은 처음이었습니다. 덕분에 팀원간 의사소통과 함께 작업하는 방법에 대해 배울 수 있어 좋은 경험이었습니다.  </a:t>
            </a:r>
            <a:endParaRPr b="1" sz="10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82" name="Google Shape;582;p67"/>
          <p:cNvSpPr txBox="1"/>
          <p:nvPr>
            <p:ph idx="4294967295" type="subTitle"/>
          </p:nvPr>
        </p:nvSpPr>
        <p:spPr>
          <a:xfrm>
            <a:off x="1480575" y="4010475"/>
            <a:ext cx="6822600" cy="53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Figtree"/>
                <a:ea typeface="Figtree"/>
                <a:cs typeface="Figtree"/>
                <a:sym typeface="Figtree"/>
              </a:rPr>
              <a:t>젊고 유능하신 조장님과 팀원분들의 능력치로 세미프로젝트 진행을 잘 하신듯 합니다. 저는 관련분야 무경험에 비전공생으로 얕은 지식과 호기심으로 시작, 진로에 대한 미정으로 참여하게 된 과정인데, 바로 팀 프로젝트를 소화해내야 해서 부담감이 상당했지만 다들 잘 하셔서,  내용의 흐름을 보면서 실제 업무 진행과정을 경험할 수 있었습니다. 감사합니다.</a:t>
            </a:r>
            <a:endParaRPr b="1" sz="1000"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83" name="Google Shape;583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283" y="3952060"/>
            <a:ext cx="73150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7"/>
          <p:cNvSpPr txBox="1"/>
          <p:nvPr>
            <p:ph idx="4294967295" type="subTitle"/>
          </p:nvPr>
        </p:nvSpPr>
        <p:spPr>
          <a:xfrm>
            <a:off x="1496325" y="3335250"/>
            <a:ext cx="6822600" cy="640200"/>
          </a:xfrm>
          <a:prstGeom prst="rect">
            <a:avLst/>
          </a:prstGeom>
          <a:ln cap="flat" cmpd="sng" w="19050">
            <a:solidFill>
              <a:srgbClr val="5F819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Figtree"/>
                <a:ea typeface="Figtree"/>
                <a:cs typeface="Figtree"/>
                <a:sym typeface="Figtree"/>
              </a:rPr>
              <a:t>수업 시간에 배운 머신러닝 모델을 실제 데이터에 적용하고 파라미터를 튜닝하는 과정에서 머신러닝에 대한 전반적인 이해도를 높일 수 있었고, 깃으로 협업하는 방법 등을 배우며 저 스스로도 성장할 수 있는 기회가 된 것 같습니다. 프로젝트가 처음이라 걱정이 많았는데 조장님과 다른 조원 분들이 도와주셔서 무사히 마칠 수 있었습니다.</a:t>
            </a:r>
            <a:endParaRPr b="1" sz="1000"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8"/>
          <p:cNvSpPr txBox="1"/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 </a:t>
            </a:r>
            <a:r>
              <a:rPr lang="en"/>
              <a:t>session</a:t>
            </a:r>
            <a:endParaRPr/>
          </a:p>
        </p:txBody>
      </p:sp>
      <p:sp>
        <p:nvSpPr>
          <p:cNvPr id="590" name="Google Shape;590;p68"/>
          <p:cNvSpPr txBox="1"/>
          <p:nvPr/>
        </p:nvSpPr>
        <p:spPr>
          <a:xfrm>
            <a:off x="3423300" y="4019750"/>
            <a:ext cx="2297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내집마련해조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5"/>
              </a:rPr>
              <a:t>GitHub 링크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>
            <p:ph type="title"/>
          </p:nvPr>
        </p:nvSpPr>
        <p:spPr>
          <a:xfrm>
            <a:off x="1451350" y="21508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주제 선정</a:t>
            </a:r>
            <a:endParaRPr/>
          </a:p>
        </p:txBody>
      </p:sp>
      <p:sp>
        <p:nvSpPr>
          <p:cNvPr id="328" name="Google Shape;328;p33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왜 전세가를 예측해야 하나?</a:t>
            </a:r>
            <a:endParaRPr/>
          </a:p>
        </p:txBody>
      </p:sp>
      <p:sp>
        <p:nvSpPr>
          <p:cNvPr id="334" name="Google Shape;334;p34"/>
          <p:cNvSpPr txBox="1"/>
          <p:nvPr>
            <p:ph idx="1" type="subTitle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5" name="Google Shape;335;p34"/>
          <p:cNvSpPr txBox="1"/>
          <p:nvPr>
            <p:ph idx="2" type="subTitle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6" name="Google Shape;336;p34"/>
          <p:cNvSpPr txBox="1"/>
          <p:nvPr>
            <p:ph idx="3" type="subTitle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7" name="Google Shape;337;p34"/>
          <p:cNvSpPr txBox="1"/>
          <p:nvPr>
            <p:ph idx="4" type="subTitle"/>
          </p:nvPr>
        </p:nvSpPr>
        <p:spPr>
          <a:xfrm>
            <a:off x="1238675" y="1241275"/>
            <a:ext cx="71055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영끌 리스크의 대안 전세</a:t>
            </a:r>
            <a:endParaRPr/>
          </a:p>
        </p:txBody>
      </p:sp>
      <p:sp>
        <p:nvSpPr>
          <p:cNvPr id="338" name="Google Shape;338;p34"/>
          <p:cNvSpPr txBox="1"/>
          <p:nvPr>
            <p:ph idx="5" type="subTitle"/>
          </p:nvPr>
        </p:nvSpPr>
        <p:spPr>
          <a:xfrm>
            <a:off x="1238750" y="2395400"/>
            <a:ext cx="71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전세 사기 방지</a:t>
            </a:r>
            <a:endParaRPr/>
          </a:p>
        </p:txBody>
      </p: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1238750" y="3546825"/>
            <a:ext cx="71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미래에 완공될 아파트 전세가격이 궁금할 때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1451350" y="21508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수집</a:t>
            </a:r>
            <a:endParaRPr/>
          </a:p>
        </p:txBody>
      </p:sp>
      <p:sp>
        <p:nvSpPr>
          <p:cNvPr id="345" name="Google Shape;345;p35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사용 데이터</a:t>
            </a:r>
            <a:endParaRPr/>
          </a:p>
        </p:txBody>
      </p:sp>
      <p:graphicFrame>
        <p:nvGraphicFramePr>
          <p:cNvPr id="351" name="Google Shape;351;p36"/>
          <p:cNvGraphicFramePr/>
          <p:nvPr/>
        </p:nvGraphicFramePr>
        <p:xfrm>
          <a:off x="720000" y="1267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{02080C93-A9EE-4A89-AFD8-9D7D67AE8333}</a:tableStyleId>
              </a:tblPr>
              <a:tblGrid>
                <a:gridCol w="2388675"/>
                <a:gridCol w="5315325"/>
              </a:tblGrid>
              <a:tr h="38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행정동법정동코드</a:t>
                      </a:r>
                      <a:endParaRPr sz="1000" u="sng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행정안전부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아파트 전월세 실거래가</a:t>
                      </a:r>
                      <a:endParaRPr sz="1000" u="sng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국토교통부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서울시 아파트 정보</a:t>
                      </a:r>
                      <a:endParaRPr sz="1000" u="sng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네이버 부동산 (크롤링)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동별 대형할인마트 수</a:t>
                      </a:r>
                      <a:endParaRPr sz="1000" u="sng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마트 홈페이지 (크롤링)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서울시 상권분석 서비스</a:t>
                      </a:r>
                      <a:r>
                        <a:rPr lang="en" sz="8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(집객시설-행정동)</a:t>
                      </a:r>
                      <a:endParaRPr sz="800" u="sng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서울 열린 데이터 광장 (서울 신용 보증 재단)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RealEstate</a:t>
                      </a: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 </a:t>
                      </a: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with distance</a:t>
                      </a:r>
                      <a:endParaRPr sz="1000" u="sng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서울교통공사_1~8호선 역사 좌표(위경도) 정보(공공데이터포털),</a:t>
                      </a:r>
                      <a:endParaRPr sz="1000"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서울시 대학 및 전문대학 DB 정보(서울 열린데이터 광장)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한국은행금리</a:t>
                      </a:r>
                      <a:endParaRPr sz="1000" u="sng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Figtree"/>
                          <a:ea typeface="Figtree"/>
                          <a:cs typeface="Figtree"/>
                          <a:sym typeface="Figtree"/>
                        </a:rPr>
                        <a:t>한국 은행 경제 통계 시스템</a:t>
                      </a:r>
                      <a:endParaRPr sz="1000">
                        <a:solidFill>
                          <a:schemeClr val="dk1"/>
                        </a:solidFill>
                        <a:latin typeface="Figtree"/>
                        <a:ea typeface="Figtree"/>
                        <a:cs typeface="Figtree"/>
                        <a:sym typeface="Figtre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/>
          <p:nvPr>
            <p:ph type="title"/>
          </p:nvPr>
        </p:nvSpPr>
        <p:spPr>
          <a:xfrm>
            <a:off x="1451350" y="21508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전처리</a:t>
            </a:r>
            <a:endParaRPr/>
          </a:p>
        </p:txBody>
      </p:sp>
      <p:sp>
        <p:nvSpPr>
          <p:cNvPr id="357" name="Google Shape;357;p37"/>
          <p:cNvSpPr txBox="1"/>
          <p:nvPr>
            <p:ph idx="1" type="subTitle"/>
          </p:nvPr>
        </p:nvSpPr>
        <p:spPr>
          <a:xfrm>
            <a:off x="1216475" y="6007350"/>
            <a:ext cx="5067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58" name="Google Shape;358;p37"/>
          <p:cNvSpPr txBox="1"/>
          <p:nvPr>
            <p:ph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데이터 ERD</a:t>
            </a:r>
            <a:endParaRPr/>
          </a:p>
        </p:txBody>
      </p:sp>
      <p:pic>
        <p:nvPicPr>
          <p:cNvPr id="364" name="Google Shape;3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140100"/>
            <a:ext cx="6857999" cy="370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